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307" r:id="rId3"/>
    <p:sldId id="1050" r:id="rId5"/>
    <p:sldId id="1051" r:id="rId6"/>
    <p:sldId id="1052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2" r:id="rId19"/>
    <p:sldId id="993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5" r:id="rId31"/>
    <p:sldId id="1006" r:id="rId32"/>
    <p:sldId id="1007" r:id="rId33"/>
    <p:sldId id="1008" r:id="rId34"/>
    <p:sldId id="1009" r:id="rId35"/>
    <p:sldId id="1010" r:id="rId36"/>
    <p:sldId id="1011" r:id="rId37"/>
    <p:sldId id="1012" r:id="rId38"/>
    <p:sldId id="1013" r:id="rId39"/>
    <p:sldId id="1014" r:id="rId40"/>
    <p:sldId id="1015" r:id="rId41"/>
    <p:sldId id="1016" r:id="rId42"/>
    <p:sldId id="1017" r:id="rId43"/>
    <p:sldId id="1018" r:id="rId44"/>
    <p:sldId id="1019" r:id="rId45"/>
    <p:sldId id="1020" r:id="rId46"/>
    <p:sldId id="1021" r:id="rId47"/>
    <p:sldId id="1023" r:id="rId48"/>
    <p:sldId id="1022" r:id="rId49"/>
    <p:sldId id="1024" r:id="rId50"/>
    <p:sldId id="1025" r:id="rId51"/>
    <p:sldId id="1028" r:id="rId52"/>
    <p:sldId id="1029" r:id="rId53"/>
    <p:sldId id="1030" r:id="rId54"/>
    <p:sldId id="1031" r:id="rId55"/>
    <p:sldId id="1032" r:id="rId56"/>
    <p:sldId id="1033" r:id="rId57"/>
    <p:sldId id="1123" r:id="rId58"/>
    <p:sldId id="1124" r:id="rId59"/>
    <p:sldId id="1034" r:id="rId60"/>
    <p:sldId id="1035" r:id="rId61"/>
    <p:sldId id="1036" r:id="rId62"/>
    <p:sldId id="1037" r:id="rId63"/>
    <p:sldId id="1038" r:id="rId64"/>
    <p:sldId id="1039" r:id="rId65"/>
    <p:sldId id="537" r:id="rId66"/>
    <p:sldId id="536" r:id="rId67"/>
    <p:sldId id="1042" r:id="rId68"/>
    <p:sldId id="1047" r:id="rId69"/>
    <p:sldId id="1125" r:id="rId70"/>
    <p:sldId id="1048" r:id="rId71"/>
    <p:sldId id="1040" r:id="rId72"/>
    <p:sldId id="1041" r:id="rId73"/>
    <p:sldId id="515" r:id="rId74"/>
    <p:sldId id="367" r:id="rId75"/>
    <p:sldId id="65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48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7T19:03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7T19:03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7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93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9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8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tags" Target="../tags/tag111.xml"/><Relationship Id="rId4" Type="http://schemas.openxmlformats.org/officeDocument/2006/relationships/image" Target="../media/image24.png"/><Relationship Id="rId3" Type="http://schemas.openxmlformats.org/officeDocument/2006/relationships/tags" Target="../tags/tag110.xml"/><Relationship Id="rId2" Type="http://schemas.openxmlformats.org/officeDocument/2006/relationships/image" Target="../media/image23.png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3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4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5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9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0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29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0.xml"/><Relationship Id="rId2" Type="http://schemas.openxmlformats.org/officeDocument/2006/relationships/image" Target="../media/image37.png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3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0.xml"/><Relationship Id="rId2" Type="http://schemas.openxmlformats.org/officeDocument/2006/relationships/image" Target="../media/image45.png"/><Relationship Id="rId1" Type="http://schemas.openxmlformats.org/officeDocument/2006/relationships/customXml" Target="../ink/ink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1.xml"/><Relationship Id="rId2" Type="http://schemas.openxmlformats.org/officeDocument/2006/relationships/image" Target="../media/image45.png"/><Relationship Id="rId1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143.xml"/><Relationship Id="rId4" Type="http://schemas.openxmlformats.org/officeDocument/2006/relationships/hyperlink" Target="https://zhuanlan.zhihu.com/p/32563505" TargetMode="External"/><Relationship Id="rId3" Type="http://schemas.openxmlformats.org/officeDocument/2006/relationships/hyperlink" Target="https://blog.csdn.net/xingjiarong/article/details/50084441" TargetMode="External"/><Relationship Id="rId2" Type="http://schemas.openxmlformats.org/officeDocument/2006/relationships/hyperlink" Target="https://www.zhihu.com/question/347264877" TargetMode="External"/><Relationship Id="rId1" Type="http://schemas.openxmlformats.org/officeDocument/2006/relationships/hyperlink" Target="https://www.zhihu.com/question/202665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  <a:endParaRPr lang="zh-CN" altLang="en-US"/>
          </a:p>
          <a:p>
            <a:r>
              <a:rPr lang="zh-CN" altLang="en-US"/>
              <a:t>“黑人、白人、黄人”抽象为？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  <a:endParaRPr lang="zh-CN" altLang="en-US"/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  <a:endParaRPr lang="zh-CN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  <a:endParaRPr lang="zh-CN" altLang="en-US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  <a:endParaRPr lang="zh-CN" altLang="en-US"/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  <a:endParaRPr lang="zh-CN" altLang="en-US"/>
          </a:p>
          <a:p>
            <a:r>
              <a:rPr lang="zh-CN" altLang="en-US"/>
              <a:t>目的：使得模块的“可重用性”、“移植性”大大增强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  <a:endParaRPr lang="zh-CN" altLang="en-US"/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  <a:endParaRPr lang="zh-CN" altLang="en-US"/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  <a:endParaRPr lang="zh-CN" altLang="en-US" dirty="0"/>
          </a:p>
          <a:p>
            <a:r>
              <a:rPr lang="zh-CN" altLang="en-US" dirty="0"/>
              <a:t>如何重构                                                  ？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  <a:endParaRPr lang="zh-CN" altLang="en-US"/>
          </a:p>
          <a:p>
            <a:pPr lvl="1"/>
            <a:r>
              <a:rPr lang="zh-CN" altLang="en-US"/>
              <a:t>高层模块不应该依赖低层模块，两者都应该依赖其抽象</a:t>
            </a:r>
            <a:endParaRPr lang="zh-CN" altLang="en-US"/>
          </a:p>
          <a:p>
            <a:pPr lvl="1"/>
            <a:r>
              <a:rPr lang="zh-CN" altLang="en-US"/>
              <a:t>抽象不应该依赖细节</a:t>
            </a:r>
            <a:endParaRPr lang="zh-CN" altLang="en-US"/>
          </a:p>
          <a:p>
            <a:pPr lvl="1"/>
            <a:r>
              <a:rPr lang="zh-CN" altLang="en-US"/>
              <a:t>细节应该依赖抽象</a:t>
            </a:r>
            <a:endParaRPr lang="zh-CN" altLang="en-US"/>
          </a:p>
          <a:p>
            <a:r>
              <a:rPr lang="zh-CN" altLang="en-US"/>
              <a:t>如何分辨高层模块、低层模块？</a:t>
            </a:r>
            <a:endParaRPr lang="zh-CN" altLang="en-US"/>
          </a:p>
          <a:p>
            <a:r>
              <a:rPr lang="zh-CN" altLang="en-US"/>
              <a:t>在代码中，抽象、细节在代码中指的是什么？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接口或抽象类不依赖于实现类；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实现类依赖接口或抽象类。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更加精简的定义就是“面向接口编程”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  <a:endParaRPr lang="zh-CN" altLang="en-US"/>
          </a:p>
          <a:p>
            <a:r>
              <a:rPr lang="zh-CN" altLang="en-US"/>
              <a:t>请</a:t>
            </a:r>
            <a:r>
              <a:rPr lang="zh-CN" altLang="en-US">
                <a:sym typeface="+mn-ea"/>
              </a:rPr>
              <a:t>分析现有的问题？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如果要增加宝马车，是否会影响</a:t>
            </a:r>
            <a:r>
              <a:rPr lang="en-US" altLang="zh-CN">
                <a:sym typeface="+mn-ea"/>
              </a:rPr>
              <a:t>Driver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如何重构？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0" y="1645285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4259580"/>
            <a:ext cx="4407535" cy="153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如果要替换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为其它的图形库，是否</a:t>
            </a:r>
            <a:r>
              <a:rPr lang="zh-CN" altLang="en-US">
                <a:sym typeface="+mn-ea"/>
              </a:rPr>
              <a:t>会影响实现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  <a:endParaRPr lang="zh-CN">
              <a:sym typeface="+mn-ea"/>
            </a:endParaRPr>
          </a:p>
          <a:p>
            <a:r>
              <a:rPr lang="zh-CN" altLang="en-US">
                <a:sym typeface="+mn-ea"/>
              </a:rPr>
              <a:t>依赖倒置原则能带来什么</a:t>
            </a:r>
            <a:r>
              <a:rPr lang="zh-CN" altLang="en-US">
                <a:sym typeface="+mn-ea"/>
              </a:rPr>
              <a:t>好处？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4010" y="2977515"/>
            <a:ext cx="3873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减少类间的耦合性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便于替换细节（如</a:t>
            </a:r>
            <a:r>
              <a:rPr lang="zh-CN" altLang="en-US">
                <a:sym typeface="+mn-ea"/>
              </a:rPr>
              <a:t>第三方库）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提高系统的稳定性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降低并行开发引起的风险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提高代码的可读性和可维护性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zh-CN" altLang="en-US"/>
              <a:t>客户端不应该依赖它不需要的接口</a:t>
            </a:r>
            <a:endParaRPr lang="zh-CN" altLang="en-US"/>
          </a:p>
          <a:p>
            <a:pPr lvl="1"/>
            <a:r>
              <a:rPr lang="zh-CN" altLang="en-US"/>
              <a:t>类间的依赖关系应该建立在最小的接口上</a:t>
            </a:r>
            <a:endParaRPr lang="zh-CN" altLang="en-US"/>
          </a:p>
          <a:p>
            <a:r>
              <a:rPr lang="zh-CN" altLang="en-US"/>
              <a:t>如何理解这两个定义？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  <a:endParaRPr lang="zh-CN" altLang="en-US"/>
          </a:p>
          <a:p>
            <a:r>
              <a:rPr lang="zh-CN" altLang="en-US"/>
              <a:t>程序写好了，投产上线了，突然有一天发现系统速度非常慢，然后发现是访问接口中的complexSearch(Map map)方法并发量太大， 导致应用服务器性能下降</a:t>
            </a:r>
            <a:endParaRPr lang="zh-CN" altLang="en-US"/>
          </a:p>
          <a:p>
            <a:r>
              <a:rPr lang="zh-CN" altLang="en-US"/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比如上体育课的</a:t>
            </a:r>
            <a:r>
              <a:rPr lang="zh-CN" altLang="en-US"/>
              <a:t>时候，老师要通过</a:t>
            </a:r>
            <a:r>
              <a:rPr lang="zh-CN" altLang="en-US"/>
              <a:t>组长清点女生的人数，类图为</a:t>
            </a:r>
            <a:endParaRPr lang="zh-CN" altLang="en-US"/>
          </a:p>
          <a:p>
            <a:r>
              <a:rPr lang="zh-CN" altLang="en-US"/>
              <a:t>有什么问题吗？</a:t>
            </a:r>
            <a:endParaRPr lang="zh-CN" altLang="en-US"/>
          </a:p>
          <a:p>
            <a:r>
              <a:rPr lang="zh-CN" altLang="en-US">
                <a:sym typeface="+mn-ea"/>
              </a:rPr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167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1670" y="4752340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35382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代码为：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6955" y="209677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6955" y="259715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重构后的代码为？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07185" y="4123690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  <a:endParaRPr lang="zh-CN" altLang="en-US"/>
          </a:p>
          <a:p>
            <a:r>
              <a:rPr lang="zh-CN" altLang="en-US"/>
              <a:t>把Teacher中对List&lt;Girl&gt;的初始化移动到了</a:t>
            </a:r>
            <a:r>
              <a:rPr lang="en-US" altLang="zh-CN"/>
              <a:t>Client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zh-CN" altLang="en-US"/>
              <a:t>在GroupLeader中增加了对Girl的注入。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  <a:endParaRPr lang="zh-CN" altLang="en-US"/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490" y="1525270"/>
            <a:ext cx="4365625" cy="2402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比如我们在安装软件的时候，经常会有一个导向动作：第一步是确认是否安装，第二步确认 License，再然后选择安装目录……这是一个典型的顺序执行动作，类图为</a:t>
            </a:r>
            <a:endParaRPr lang="zh-CN" altLang="en-US"/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  <a:endParaRPr lang="zh-CN" altLang="en-US"/>
          </a:p>
          <a:p>
            <a:r>
              <a:rPr lang="zh-CN" altLang="en-US">
                <a:sym typeface="+mn-ea"/>
              </a:rPr>
              <a:t>如何</a:t>
            </a:r>
            <a:r>
              <a:rPr lang="zh-CN" altLang="en-US">
                <a:sym typeface="+mn-ea"/>
              </a:rPr>
              <a:t>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59735" y="4439920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  <a:endParaRPr lang="zh-CN" altLang="en-US"/>
          </a:p>
          <a:p>
            <a:r>
              <a:rPr lang="zh-CN" altLang="en-US"/>
              <a:t>同时把原有的三个 public方法修改为private方法</a:t>
            </a:r>
            <a:endParaRPr lang="zh-CN" altLang="en-US"/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525270"/>
            <a:ext cx="7378065" cy="198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）：要尽量使用组合而不是继承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修改或扩展继承而来的实现较为容易。</a:t>
            </a:r>
            <a:endParaRPr lang="zh-CN" altLang="en-US"/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请对比继承的缺点，分析组合的优点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  <a:endParaRPr lang="zh-CN" altLang="en-US"/>
          </a:p>
          <a:p>
            <a:r>
              <a:rPr lang="zh-CN" altLang="en-US"/>
              <a:t>这样做有下面的好处：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这种复用支持包装。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这种复用所需要的依赖较少。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5" y="1642110"/>
            <a:ext cx="4330065" cy="77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536315"/>
            <a:ext cx="349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继承复用破坏了包装，因为继承超类的的实现细节暴露给子类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如果超类的实现发生改变，那么子类的实现也不得不发生改变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从超类继承而来的实现是静态的，不可能在运行时间内发生改变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组合几乎可以用到任何环境中去，但是继承只能用到一些环境中。</a:t>
            </a:r>
            <a:endParaRPr lang="zh-CN" altLang="en-US"/>
          </a:p>
          <a:p>
            <a:r>
              <a:rPr lang="zh-CN" altLang="en-US">
                <a:sym typeface="+mn-ea"/>
              </a:rPr>
              <a:t>必须满足“Is-A”的关系是才能使用继承，而组合却是一种“Has-A”的关系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比如该类图有什么问题？</a:t>
            </a:r>
            <a:endParaRPr lang="zh-CN" altLang="en-US"/>
          </a:p>
          <a:p>
            <a:pPr lvl="1"/>
            <a:r>
              <a:rPr lang="zh-CN" altLang="en-US"/>
              <a:t>一个人能够</a:t>
            </a:r>
            <a:r>
              <a:rPr lang="zh-CN" altLang="en-US">
                <a:sym typeface="+mn-ea"/>
              </a:rPr>
              <a:t>既是经理也是雇员吗？</a:t>
            </a:r>
            <a:endParaRPr lang="zh-CN" altLang="en-US"/>
          </a:p>
          <a:p>
            <a:r>
              <a:rPr lang="zh-CN" altLang="en-US"/>
              <a:t>应该如何修改类图？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zh-CN" altLang="en-US"/>
              <a:t>其它的思路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295" y="340868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47764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  <a:endParaRPr lang="zh-CN" altLang="en-US"/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  <a:endParaRPr lang="zh-CN" altLang="en-US"/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7065"/>
            <a:ext cx="3113405" cy="2704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40125" y="2818765"/>
            <a:ext cx="2217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使用装饰器</a:t>
            </a:r>
            <a:r>
              <a:rPr lang="zh-CN" altLang="en-US"/>
              <a:t>模式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  <a:endParaRPr lang="zh-CN" altLang="en-US"/>
          </a:p>
          <a:p>
            <a:r>
              <a:rPr lang="zh-CN" altLang="en-US"/>
              <a:t>如何</a:t>
            </a:r>
            <a:r>
              <a:rPr lang="zh-CN" altLang="en-US"/>
              <a:t>理解？</a:t>
            </a:r>
            <a:endParaRPr lang="zh-CN" altLang="en-US"/>
          </a:p>
          <a:p>
            <a:r>
              <a:rPr lang="zh-CN" altLang="en-US"/>
              <a:t>我们在开发项目时，哪些地方违反了</a:t>
            </a:r>
            <a:r>
              <a:rPr lang="zh-CN" altLang="en-US"/>
              <a:t>开闭原则？</a:t>
            </a:r>
            <a:endParaRPr lang="zh-CN" altLang="en-US"/>
          </a:p>
          <a:p>
            <a:pPr lvl="1"/>
            <a:r>
              <a:rPr lang="zh-CN" altLang="en-US"/>
              <a:t>这样做有什么</a:t>
            </a:r>
            <a:r>
              <a:rPr lang="zh-CN" altLang="en-US"/>
              <a:t>问题？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3680" y="4023995"/>
            <a:ext cx="5616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2815" y="2449830"/>
            <a:ext cx="548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为了增加第三方库的功能，而去修改第三方库的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6530" y="3027680"/>
            <a:ext cx="572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如果要升级第三方库的版本，会导致原有的修改</a:t>
            </a:r>
            <a:r>
              <a:rPr lang="zh-CN" altLang="en-US"/>
              <a:t>失效！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以书店销售书籍系统为例（</a:t>
            </a:r>
            <a:r>
              <a:rPr lang="en-US" altLang="zh-CN"/>
              <a:t>Book</a:t>
            </a:r>
            <a:r>
              <a:rPr lang="zh-CN" altLang="en-US"/>
              <a:t>属于系统，</a:t>
            </a:r>
            <a:r>
              <a:rPr lang="en-US" altLang="zh-CN"/>
              <a:t>BookStore</a:t>
            </a:r>
            <a:r>
              <a:rPr lang="zh-CN" altLang="en-US"/>
              <a:t>属于用户</a:t>
            </a:r>
            <a:r>
              <a:rPr lang="zh-CN" altLang="en-US"/>
              <a:t>代码），其类图和代码为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620"/>
            <a:ext cx="6423025" cy="4045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现在需要对小说书</a:t>
            </a:r>
            <a:r>
              <a:rPr lang="zh-CN" altLang="en-US"/>
              <a:t>中所有40元以上的书籍9折销售，</a:t>
            </a:r>
            <a:r>
              <a:rPr lang="zh-CN" altLang="en-US"/>
              <a:t>那么用户应该如何</a:t>
            </a:r>
            <a:r>
              <a:rPr lang="zh-CN" altLang="en-US"/>
              <a:t>修改？</a:t>
            </a:r>
            <a:endParaRPr lang="zh-CN" altLang="en-US"/>
          </a:p>
          <a:p>
            <a:pPr lvl="1"/>
            <a:r>
              <a:rPr lang="zh-CN" altLang="en-US"/>
              <a:t>修改用户代码</a:t>
            </a:r>
            <a:r>
              <a:rPr lang="en-US" altLang="zh-CN"/>
              <a:t>BookStore</a:t>
            </a:r>
            <a:br>
              <a:rPr lang="en-US" altLang="zh-CN"/>
            </a:br>
            <a:r>
              <a:rPr lang="zh-CN" altLang="en-US"/>
              <a:t>卖书时判断</a:t>
            </a:r>
            <a:r>
              <a:rPr lang="en-US" altLang="zh-CN"/>
              <a:t>Price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  <a:endParaRPr lang="zh-CN" altLang="en-US"/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  <a:endParaRPr lang="en-US" altLang="zh-CN"/>
          </a:p>
          <a:p>
            <a:pPr lvl="0"/>
            <a:r>
              <a:rPr lang="zh-CN" altLang="en-US"/>
              <a:t>上面</a:t>
            </a:r>
            <a:r>
              <a:rPr lang="zh-CN" altLang="en-US"/>
              <a:t>的方式是否违背了</a:t>
            </a:r>
            <a:r>
              <a:rPr lang="zh-CN" altLang="en-US"/>
              <a:t>开闭原则？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</a:t>
            </a:r>
            <a:r>
              <a:rPr lang="zh-CN" altLang="en-US"/>
              <a:t>的相关类图为</a:t>
            </a:r>
            <a:endParaRPr lang="zh-CN" altLang="en-US"/>
          </a:p>
          <a:p>
            <a:r>
              <a:rPr lang="zh-CN" altLang="en-US"/>
              <a:t>该系统假设人员应该属于某个部门，但是在用户的使用场景</a:t>
            </a:r>
            <a:r>
              <a:rPr lang="zh-CN" altLang="en-US"/>
              <a:t>中，人员是属于班组而不是</a:t>
            </a:r>
            <a:r>
              <a:rPr lang="zh-CN" altLang="en-US"/>
              <a:t>部门</a:t>
            </a:r>
            <a:endParaRPr lang="zh-CN" altLang="en-US"/>
          </a:p>
          <a:p>
            <a:r>
              <a:rPr lang="zh-CN" altLang="en-US"/>
              <a:t>那么用户如何修改，才能实现这个</a:t>
            </a:r>
            <a:r>
              <a:rPr lang="zh-CN" altLang="en-US"/>
              <a:t>变化？</a:t>
            </a:r>
            <a:endParaRPr lang="zh-CN" altLang="en-US"/>
          </a:p>
          <a:p>
            <a:pPr lvl="1"/>
            <a:r>
              <a:rPr lang="zh-CN" altLang="en-US"/>
              <a:t>能够只修改用户代码</a:t>
            </a:r>
            <a:r>
              <a:rPr lang="en-US" altLang="zh-CN"/>
              <a:t>Client</a:t>
            </a:r>
            <a:r>
              <a:rPr lang="zh-CN" altLang="en-US"/>
              <a:t>吗？</a:t>
            </a:r>
            <a:endParaRPr lang="zh-CN" altLang="en-US"/>
          </a:p>
          <a:p>
            <a:pPr lvl="1"/>
            <a:r>
              <a:rPr lang="zh-CN" altLang="en-US"/>
              <a:t>如果</a:t>
            </a:r>
            <a:r>
              <a:rPr lang="zh-CN" altLang="en-US">
                <a:sym typeface="+mn-ea"/>
              </a:rPr>
              <a:t>用户增加对应的班组人员子类，违反了开闭原则吗？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</a:t>
            </a:r>
            <a:r>
              <a:rPr lang="zh-CN" altLang="en-US">
                <a:sym typeface="+mn-ea"/>
              </a:rPr>
              <a:t>用户增加新的人员管理</a:t>
            </a:r>
            <a:r>
              <a:rPr lang="zh-CN" altLang="en-US">
                <a:sym typeface="+mn-ea"/>
              </a:rPr>
              <a:t>类，违反了开闭原则吗？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345" y="4447540"/>
            <a:ext cx="3878580" cy="1572895"/>
          </a:xfrm>
          <a:prstGeom prst="rect">
            <a:avLst/>
          </a:prstGeom>
        </p:spPr>
      </p:pic>
      <p:pic>
        <p:nvPicPr>
          <p:cNvPr id="13" name="图片 12" descr="人员继承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80" y="4405630"/>
            <a:ext cx="3359785" cy="1614805"/>
          </a:xfrm>
          <a:prstGeom prst="rect">
            <a:avLst/>
          </a:prstGeom>
        </p:spPr>
      </p:pic>
      <p:pic>
        <p:nvPicPr>
          <p:cNvPr id="14" name="图片 13" descr="人员继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65" y="2397760"/>
            <a:ext cx="3461385" cy="1663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如果用户需要任意新增、修改、删除人员的属性，那么系统应该如何设计，才能满足用户的需求且符合</a:t>
            </a:r>
            <a:r>
              <a:rPr lang="zh-CN" altLang="en-US"/>
              <a:t>开闭原则？</a:t>
            </a:r>
            <a:endParaRPr lang="zh-CN" altLang="en-US"/>
          </a:p>
        </p:txBody>
      </p:sp>
      <p:pic>
        <p:nvPicPr>
          <p:cNvPr id="6" name="图片 5" descr="人员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0" y="3201035"/>
            <a:ext cx="5948680" cy="25057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27760" y="2310765"/>
            <a:ext cx="3001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提示：应用合成复用原则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3505200"/>
            <a:ext cx="3878580" cy="1572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9405" y="2033905"/>
            <a:ext cx="4188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提示：抽象人员的不同属性为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数据项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，从而人员能够组合多个数据项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65185" y="2002155"/>
            <a:ext cx="3148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提示：人员管理使用反射，向用户提供对人员的数据项的操作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7" grpId="0"/>
      <p:bldP spid="7" grpId="1"/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违反了开闭原则</a:t>
            </a:r>
            <a:r>
              <a:rPr lang="zh-CN" altLang="en-US">
                <a:sym typeface="+mn-ea"/>
              </a:rPr>
              <a:t>会有什么问题？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违反了哪些</a:t>
            </a:r>
            <a:r>
              <a:rPr lang="zh-CN" altLang="en-US"/>
              <a:t>设计原则？</a:t>
            </a:r>
            <a:endParaRPr lang="zh-CN" altLang="en-US"/>
          </a:p>
          <a:p>
            <a:r>
              <a:rPr lang="zh-CN" altLang="en-US"/>
              <a:t>请给出重构后的代码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重构th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3345180"/>
            <a:ext cx="7058025" cy="1990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  <a:endParaRPr lang="zh-CN" altLang="en-US" dirty="0"/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  <a:endParaRPr lang="zh-CN" altLang="en-US" dirty="0"/>
          </a:p>
          <a:p>
            <a:pPr lvl="1"/>
            <a:r>
              <a:rPr lang="zh-CN" altLang="en-US" dirty="0"/>
              <a:t>指导思想是什么？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</a:t>
            </a:r>
            <a:r>
              <a:rPr lang="en-US" altLang="zh-CN"/>
              <a:t>UI</a:t>
            </a:r>
            <a:r>
              <a:rPr lang="zh-CN" altLang="en-US"/>
              <a:t>，如何</a:t>
            </a:r>
            <a:r>
              <a:rPr lang="zh-CN" altLang="en-US"/>
              <a:t>实现才能</a:t>
            </a:r>
            <a:r>
              <a:rPr lang="zh-CN" altLang="en-US"/>
              <a:t>满足开闭原则？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35980" y="2327275"/>
            <a:ext cx="534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6" name="图片 5" descr="自定义UI（前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792220"/>
            <a:ext cx="4391025" cy="1819275"/>
          </a:xfrm>
          <a:prstGeom prst="rect">
            <a:avLst/>
          </a:prstGeom>
        </p:spPr>
      </p:pic>
      <p:pic>
        <p:nvPicPr>
          <p:cNvPr id="7" name="图片 6" descr="自定义UI（后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3617595"/>
            <a:ext cx="4197350" cy="1818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endParaRPr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为什么要遵循设计</a:t>
            </a:r>
            <a:r>
              <a:rPr lang="zh-CN" altLang="en-US">
                <a:sym typeface="+mn-ea"/>
              </a:rPr>
              <a:t>原则？</a:t>
            </a:r>
            <a:endParaRPr lang="zh-CN" altLang="en-US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每个设计原则如何</a:t>
            </a:r>
            <a:r>
              <a:rPr lang="zh-CN" altLang="en-US">
                <a:sym typeface="+mn-ea"/>
              </a:rPr>
              <a:t>减少变化影响的范围？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110730" y="214376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减少变化影响的范围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「低耦合，高内聚」真的好吗？</a:t>
            </a:r>
            <a:endParaRPr lang="zh-CN" altLang="en-US"/>
          </a:p>
          <a:p>
            <a:r>
              <a:rPr lang="zh-CN" altLang="en-US">
                <a:hlinkClick r:id="rId3" action="ppaction://hlinkfile"/>
              </a:rPr>
              <a:t>设计原则（三）组合复用原则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  <a:endParaRPr lang="zh-CN" altLang="en-US" dirty="0"/>
          </a:p>
          <a:p>
            <a:r>
              <a:rPr lang="zh-CN" altLang="en-US" dirty="0"/>
              <a:t>从众多的具体事物中，抽取共同的、本质的属性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UNIT_PLACING_PICTURE_USER_VIEWPORT" val="{&quot;height&quot;:3092,&quot;width&quot;:682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PLACING_PICTURE_USER_VIEWPORT" val="{&quot;height&quot;:2155,&quot;width&quot;:10565}"/>
</p:tagLst>
</file>

<file path=ppt/tags/tag111.xml><?xml version="1.0" encoding="utf-8"?>
<p:tagLst xmlns:p="http://schemas.openxmlformats.org/presentationml/2006/main">
  <p:tag name="KSO_WM_UNIT_PLACING_PICTURE_USER_VIEWPORT" val="{&quot;height&quot;:2586,&quot;width&quot;:9141}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SPECIAL_SOURCE" val="bdnull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SPECIAL_SOURCE" val="bdnull"/>
</p:tagLst>
</file>

<file path=ppt/tags/tag133.xml><?xml version="1.0" encoding="utf-8"?>
<p:tagLst xmlns:p="http://schemas.openxmlformats.org/presentationml/2006/main">
  <p:tag name="KSO_WM_SPECIAL_SOURCE" val="bdnull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SPECIAL_SOURCE" val="bdnull"/>
</p:tagLst>
</file>

<file path=ppt/tags/tag136.xml><?xml version="1.0" encoding="utf-8"?>
<p:tagLst xmlns:p="http://schemas.openxmlformats.org/presentationml/2006/main"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SPECIAL_SOURCE" val="bdnull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p="http://schemas.openxmlformats.org/presentationml/2006/main">
  <p:tag name="KSO_WM_SPECIAL_SOURCE" val="bdnull"/>
</p:tagLst>
</file>

<file path=ppt/tags/tag144.xml><?xml version="1.0" encoding="utf-8"?>
<p:tagLst xmlns:p="http://schemas.openxmlformats.org/presentationml/2006/main">
  <p:tag name="KSO_WM_SPECIAL_SOURCE" val="bdnull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8.xml><?xml version="1.0" encoding="utf-8"?>
<p:tagLst xmlns:p="http://schemas.openxmlformats.org/presentationml/2006/main">
  <p:tag name="KSO_DOCER_TEMPLATE_OPEN_ONCE_MARK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5123</Words>
  <Application>WPS 演示</Application>
  <PresentationFormat>宽屏</PresentationFormat>
  <Paragraphs>550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结学</vt:lpstr>
      <vt:lpstr>任务：根据设计原则重构之前的代码</vt:lpstr>
      <vt:lpstr>任务：根据设计原则重构之前的代码</vt:lpstr>
      <vt:lpstr>任务：根据设计原则重构之前的代码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WPS_1613797177</cp:lastModifiedBy>
  <cp:revision>1131</cp:revision>
  <dcterms:created xsi:type="dcterms:W3CDTF">2021-12-23T02:42:00Z</dcterms:created>
  <dcterms:modified xsi:type="dcterms:W3CDTF">2022-01-17T12:39:35Z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C88F59C883BA4CFAAEB3A05D0135437E</vt:lpwstr>
  </property>
</Properties>
</file>